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01" r:id="rId2"/>
    <p:sldId id="422" r:id="rId3"/>
    <p:sldId id="423" r:id="rId4"/>
    <p:sldId id="411" r:id="rId5"/>
    <p:sldId id="412" r:id="rId6"/>
    <p:sldId id="413" r:id="rId7"/>
    <p:sldId id="414" r:id="rId8"/>
    <p:sldId id="424" r:id="rId9"/>
    <p:sldId id="425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6" r:id="rId18"/>
    <p:sldId id="427" r:id="rId19"/>
    <p:sldId id="428" r:id="rId20"/>
    <p:sldId id="429" r:id="rId21"/>
    <p:sldId id="430" r:id="rId22"/>
    <p:sldId id="431" r:id="rId23"/>
    <p:sldId id="410" r:id="rId2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>
          <p15:clr>
            <a:srgbClr val="A4A3A4"/>
          </p15:clr>
        </p15:guide>
        <p15:guide id="2" pos="2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5FF"/>
    <a:srgbClr val="A568D2"/>
    <a:srgbClr val="9954CC"/>
    <a:srgbClr val="FFFFFF"/>
    <a:srgbClr val="EED56C"/>
    <a:srgbClr val="D43E01"/>
    <a:srgbClr val="E8EAE9"/>
    <a:srgbClr val="FCFCFC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15" d="100"/>
          <a:sy n="115" d="100"/>
        </p:scale>
        <p:origin x="438" y="96"/>
      </p:cViewPr>
      <p:guideLst>
        <p:guide orient="horz" pos="1624"/>
        <p:guide pos="284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2018-08-16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96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39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16" y="210344"/>
            <a:ext cx="705222" cy="705222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9" y="11933"/>
            <a:ext cx="9123322" cy="51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19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81333" y="1054249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85589" y="2341523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644696" y="2791713"/>
            <a:ext cx="1436242" cy="143624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pic>
        <p:nvPicPr>
          <p:cNvPr id="2" name="超酷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8104" y="-1892746"/>
            <a:ext cx="609600" cy="60960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37584" y="535860"/>
            <a:ext cx="3010846" cy="30108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73633" y="825784"/>
            <a:ext cx="501312" cy="50131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23799" y="2354975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动态模版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7081" y="1709770"/>
            <a:ext cx="258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300" dirty="0" smtClean="0">
                <a:solidFill>
                  <a:srgbClr val="7030A0"/>
                </a:solidFill>
                <a:latin typeface="+mj-ea"/>
                <a:ea typeface="+mj-ea"/>
              </a:rPr>
              <a:t>Struts2-2.3</a:t>
            </a:r>
            <a:endParaRPr lang="zh-CN" altLang="en-US" sz="4000" b="1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49592" y="1656563"/>
            <a:ext cx="680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-300" dirty="0" smtClean="0">
                <a:solidFill>
                  <a:srgbClr val="7030A0"/>
                </a:solidFill>
                <a:latin typeface="+mj-ea"/>
              </a:rPr>
              <a:t>Struts.xml</a:t>
            </a:r>
            <a:endParaRPr lang="zh-CN" altLang="en-US" sz="4400" b="1" spc="-300" dirty="0">
              <a:solidFill>
                <a:srgbClr val="7030A0"/>
              </a:solidFill>
              <a:latin typeface="+mj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108680" y="3706266"/>
            <a:ext cx="305647" cy="305644"/>
            <a:chOff x="5196486" y="5946187"/>
            <a:chExt cx="305647" cy="305644"/>
          </a:xfrm>
        </p:grpSpPr>
        <p:grpSp>
          <p:nvGrpSpPr>
            <p:cNvPr id="65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551077" y="3706266"/>
            <a:ext cx="305647" cy="305644"/>
            <a:chOff x="5638883" y="5946187"/>
            <a:chExt cx="305647" cy="305644"/>
          </a:xfrm>
        </p:grpSpPr>
        <p:grpSp>
          <p:nvGrpSpPr>
            <p:cNvPr id="70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211960" y="3706266"/>
            <a:ext cx="305647" cy="305644"/>
            <a:chOff x="4299766" y="5946187"/>
            <a:chExt cx="305647" cy="305644"/>
          </a:xfrm>
        </p:grpSpPr>
        <p:grpSp>
          <p:nvGrpSpPr>
            <p:cNvPr id="75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652584" y="3706266"/>
            <a:ext cx="305647" cy="305644"/>
            <a:chOff x="4740390" y="5946187"/>
            <a:chExt cx="305647" cy="305644"/>
          </a:xfrm>
        </p:grpSpPr>
        <p:grpSp>
          <p:nvGrpSpPr>
            <p:cNvPr id="80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4186588" y="2912153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动作</a:t>
            </a:r>
            <a:r>
              <a:rPr lang="zh-CN" altLang="en-US" dirty="0">
                <a:solidFill>
                  <a:srgbClr val="7030A0"/>
                </a:solidFill>
              </a:rPr>
              <a:t>类的三种创建方式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9632" y="1042592"/>
            <a:ext cx="51125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种：无侵入式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     实际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开发用的不多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13977"/>
            <a:ext cx="4810125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91830"/>
            <a:ext cx="4457700" cy="150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449363"/>
            <a:ext cx="70961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动作类的三种创建方式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7624" y="909821"/>
            <a:ext cx="51252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实现接口的方式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实际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开发用的不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endParaRPr lang="en-US" altLang="zh-CN" sz="16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的动作类要实现一个接口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:Action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默认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动作类方法：当我们要执行的时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execute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方法时，可以不写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95" y="3640765"/>
            <a:ext cx="6096000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86459"/>
            <a:ext cx="4619625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85770"/>
            <a:ext cx="6486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动作类的三种创建方式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915566"/>
            <a:ext cx="66247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第三种：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ActionSupport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的方式    常用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endParaRPr lang="en-US" altLang="zh-CN" sz="16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不写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属性，应为默认会调用</a:t>
            </a:r>
            <a:r>
              <a:rPr lang="en-US" altLang="zh-CN" sz="16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ActionSupport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类中的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execute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46218"/>
            <a:ext cx="6543675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99742"/>
            <a:ext cx="4772025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673" y="3348193"/>
            <a:ext cx="4972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</a:t>
            </a:r>
            <a:r>
              <a:rPr lang="zh-CN" altLang="en-US" dirty="0" smtClean="0">
                <a:solidFill>
                  <a:srgbClr val="7030A0"/>
                </a:solidFill>
              </a:rPr>
              <a:t>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1520" y="960007"/>
            <a:ext cx="43204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第一种：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57510"/>
            <a:ext cx="7429500" cy="1257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5616" y="2643758"/>
            <a:ext cx="720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这种方式存在一个问题就是访问动作类的动作名称必须时</a:t>
            </a:r>
            <a:r>
              <a:rPr lang="en-US" altLang="zh-CN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的才能使用，并且只能调用动作类中的</a:t>
            </a:r>
            <a:r>
              <a:rPr lang="en-US" altLang="zh-CN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047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3528" y="987574"/>
            <a:ext cx="46085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使用通配符的方式*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9632" y="4459994"/>
            <a:ext cx="7488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这个通配符*代表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的是所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点击的动作名称，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{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1}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也代表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的是所点击的动作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名称，这样就可以让访问动作类的名称不用全部写一样的了，当前要保证访问动作类的名称在动作类中要有这个方法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12" y="1309532"/>
            <a:ext cx="4766240" cy="9320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12" y="2350992"/>
            <a:ext cx="2040812" cy="1008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350992"/>
            <a:ext cx="1861933" cy="19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343" y="250504"/>
            <a:ext cx="3418889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truts.xml </a:t>
            </a:r>
            <a:r>
              <a:rPr lang="zh-CN" altLang="en-US" dirty="0" smtClean="0">
                <a:solidFill>
                  <a:srgbClr val="7030A0"/>
                </a:solidFill>
              </a:rPr>
              <a:t>通配符的高级用法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5536" y="915566"/>
            <a:ext cx="35283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通配符的高级用法：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3598"/>
            <a:ext cx="4824535" cy="916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11710"/>
            <a:ext cx="2593679" cy="15841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173476"/>
            <a:ext cx="1728192" cy="18308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4095595"/>
            <a:ext cx="657055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中的访问动作类的名称用</a:t>
            </a:r>
            <a:r>
              <a:rPr lang="zh-CN" altLang="en-US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下划线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分开了，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值得二个*也用下划线分开了，那么应该可以看出这第一个*代表下划线前面的值，第二个代表下划线后的值，而后面的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{1}{2}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也同样代表的时下划线前后的值</a:t>
            </a:r>
          </a:p>
        </p:txBody>
      </p:sp>
    </p:spTree>
    <p:extLst>
      <p:ext uri="{BB962C8B-B14F-4D97-AF65-F5344CB8AC3E}">
        <p14:creationId xmlns:p14="http://schemas.microsoft.com/office/powerpoint/2010/main" val="15618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5857" y="884698"/>
            <a:ext cx="33123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第三种：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动态方法调用方式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9583"/>
            <a:ext cx="2593120" cy="100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25" y="2042954"/>
            <a:ext cx="1728192" cy="18308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3608" y="3883737"/>
            <a:ext cx="705678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配置文件中正常配置，可以不写</a:t>
            </a:r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，而页面中用！来划分前后关系，！前面代表动作类访问名，后面代表访问方法。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然后还需要开启动态方法使用，在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的默认配置文件中是关闭动态方法调用的，我们需要开启动态方法。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76" y="1137760"/>
            <a:ext cx="4001715" cy="7992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396" y="4629724"/>
            <a:ext cx="5878041" cy="3985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200427"/>
            <a:ext cx="1880275" cy="2683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818" y="2355726"/>
            <a:ext cx="2126775" cy="9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527188" cy="37703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获取</a:t>
            </a:r>
            <a:r>
              <a:rPr lang="en-US" altLang="zh-CN" dirty="0" err="1" smtClean="0">
                <a:solidFill>
                  <a:srgbClr val="7030A0"/>
                </a:solidFill>
              </a:rPr>
              <a:t>ServletAPI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zh-CN" altLang="en-US" dirty="0" smtClean="0">
                <a:solidFill>
                  <a:srgbClr val="7030A0"/>
                </a:solidFill>
              </a:rPr>
              <a:t>的第一种方式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6940" y="878765"/>
            <a:ext cx="785955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第一种方式：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框架提供的一个工具类，改类中包含类相应的静态方法，可以直接获取。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工具类是：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ServletActionContext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此种方法时我们实际开发中庸的最多的方式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1670"/>
            <a:ext cx="4536504" cy="3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286" y="267494"/>
            <a:ext cx="3514364" cy="37703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获取</a:t>
            </a:r>
            <a:r>
              <a:rPr lang="en-US" altLang="zh-CN" dirty="0" err="1">
                <a:solidFill>
                  <a:srgbClr val="7030A0"/>
                </a:solidFill>
              </a:rPr>
              <a:t>ServletAPI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zh-CN" altLang="en-US" dirty="0">
                <a:solidFill>
                  <a:srgbClr val="7030A0"/>
                </a:solidFill>
              </a:rPr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第二种</a:t>
            </a:r>
            <a:r>
              <a:rPr lang="zh-CN" altLang="en-US" dirty="0">
                <a:solidFill>
                  <a:srgbClr val="7030A0"/>
                </a:solidFill>
              </a:rPr>
              <a:t>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843558"/>
            <a:ext cx="74168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第二种方式：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通过实现不同的接口，获取不同的对象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ServletRequestAware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</a:t>
            </a: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ServletResponseAware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response</a:t>
            </a: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ServletContextAware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servletConntext</a:t>
            </a:r>
            <a:endParaRPr lang="zh-CN" altLang="en-US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95686"/>
            <a:ext cx="3246024" cy="24482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5936" y="1956503"/>
            <a:ext cx="45365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在执行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studentsTest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方法前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会执行默认的拦截器创建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request,response,aoolication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3522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60494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请求参数封装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843558"/>
            <a:ext cx="756084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第一种方式：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属性</a:t>
            </a:r>
            <a:r>
              <a:rPr lang="zh-CN" altLang="en-US" sz="1600" dirty="0">
                <a:solidFill>
                  <a:srgbClr val="7030A0"/>
                </a:solidFill>
              </a:rPr>
              <a:t>驱动：没有实体类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表</a:t>
            </a:r>
            <a:r>
              <a:rPr lang="zh-CN" altLang="en-US" sz="1600" dirty="0">
                <a:solidFill>
                  <a:srgbClr val="7030A0"/>
                </a:solidFill>
              </a:rPr>
              <a:t>单数据的接收都定义在动作类中，所以称为动作类和模型数据写在一起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    要</a:t>
            </a:r>
            <a:r>
              <a:rPr lang="zh-CN" altLang="en-US" sz="1600" dirty="0">
                <a:solidFill>
                  <a:srgbClr val="7030A0"/>
                </a:solidFill>
              </a:rPr>
              <a:t>想</a:t>
            </a:r>
            <a:r>
              <a:rPr lang="zh-CN" altLang="en-US" sz="1600" dirty="0" smtClean="0">
                <a:solidFill>
                  <a:srgbClr val="7030A0"/>
                </a:solidFill>
              </a:rPr>
              <a:t>封装</a:t>
            </a:r>
            <a:r>
              <a:rPr lang="zh-CN" altLang="en-US" sz="1600" dirty="0">
                <a:solidFill>
                  <a:srgbClr val="7030A0"/>
                </a:solidFill>
              </a:rPr>
              <a:t>成功，需要安装要求书写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</a:t>
            </a:r>
            <a:r>
              <a:rPr lang="zh-CN" altLang="en-US" sz="1600" dirty="0">
                <a:solidFill>
                  <a:srgbClr val="7030A0"/>
                </a:solidFill>
              </a:rPr>
              <a:t>要求时：表单的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zh-CN" altLang="en-US" sz="1600" dirty="0">
                <a:solidFill>
                  <a:srgbClr val="7030A0"/>
                </a:solidFill>
              </a:rPr>
              <a:t>属性取值，必须和动作类中成员</a:t>
            </a:r>
            <a:r>
              <a:rPr lang="en-US" altLang="zh-CN" sz="1600" dirty="0">
                <a:solidFill>
                  <a:srgbClr val="7030A0"/>
                </a:solidFill>
              </a:rPr>
              <a:t>get/set</a:t>
            </a:r>
            <a:r>
              <a:rPr lang="zh-CN" altLang="en-US" sz="1600" dirty="0">
                <a:solidFill>
                  <a:srgbClr val="7030A0"/>
                </a:solidFill>
              </a:rPr>
              <a:t>方法后面的保存</a:t>
            </a:r>
            <a:r>
              <a:rPr lang="zh-CN" altLang="en-US" sz="1600" dirty="0" smtClean="0">
                <a:solidFill>
                  <a:srgbClr val="7030A0"/>
                </a:solidFill>
              </a:rPr>
              <a:t>一致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endParaRPr lang="en-US" altLang="zh-CN" sz="1600" dirty="0" smtClean="0">
              <a:solidFill>
                <a:srgbClr val="7030A0"/>
              </a:solidFill>
            </a:endParaRPr>
          </a:p>
          <a:p>
            <a:r>
              <a:rPr lang="zh-CN" altLang="en-US" sz="1600" dirty="0">
                <a:solidFill>
                  <a:srgbClr val="7030A0"/>
                </a:solidFill>
              </a:rPr>
              <a:t>请求参数封装</a:t>
            </a:r>
            <a:r>
              <a:rPr lang="zh-CN" altLang="en-US" sz="1600" dirty="0" smtClean="0">
                <a:solidFill>
                  <a:srgbClr val="7030A0"/>
                </a:solidFill>
              </a:rPr>
              <a:t>细节</a:t>
            </a:r>
            <a:r>
              <a:rPr lang="zh-CN" altLang="en-US" sz="1600" dirty="0">
                <a:solidFill>
                  <a:srgbClr val="7030A0"/>
                </a:solidFill>
              </a:rPr>
              <a:t>：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 </a:t>
            </a:r>
            <a:r>
              <a:rPr lang="en-US" altLang="zh-CN" sz="1600" dirty="0" smtClean="0">
                <a:solidFill>
                  <a:srgbClr val="7030A0"/>
                </a:solidFill>
              </a:rPr>
              <a:t>1.struts2</a:t>
            </a:r>
            <a:r>
              <a:rPr lang="zh-CN" altLang="en-US" sz="1600" dirty="0">
                <a:solidFill>
                  <a:srgbClr val="7030A0"/>
                </a:solidFill>
              </a:rPr>
              <a:t>为我们解决了</a:t>
            </a:r>
            <a:r>
              <a:rPr lang="en-US" altLang="zh-CN" sz="1600" dirty="0">
                <a:solidFill>
                  <a:srgbClr val="7030A0"/>
                </a:solidFill>
              </a:rPr>
              <a:t>post</a:t>
            </a:r>
            <a:r>
              <a:rPr lang="zh-CN" altLang="en-US" sz="1600" dirty="0">
                <a:solidFill>
                  <a:srgbClr val="7030A0"/>
                </a:solidFill>
              </a:rPr>
              <a:t>请求的中文乱码问题，而</a:t>
            </a:r>
            <a:r>
              <a:rPr lang="en-US" altLang="zh-CN" sz="1600" dirty="0">
                <a:solidFill>
                  <a:srgbClr val="7030A0"/>
                </a:solidFill>
              </a:rPr>
              <a:t>get</a:t>
            </a:r>
            <a:r>
              <a:rPr lang="zh-CN" altLang="en-US" sz="1600" dirty="0">
                <a:solidFill>
                  <a:srgbClr val="7030A0"/>
                </a:solidFill>
              </a:rPr>
              <a:t>没有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 </a:t>
            </a:r>
            <a:r>
              <a:rPr lang="en-US" altLang="zh-CN" sz="1600" dirty="0" smtClean="0">
                <a:solidFill>
                  <a:srgbClr val="7030A0"/>
                </a:solidFill>
              </a:rPr>
              <a:t>2</a:t>
            </a:r>
            <a:r>
              <a:rPr lang="en-US" altLang="zh-CN" sz="1600" dirty="0">
                <a:solidFill>
                  <a:srgbClr val="7030A0"/>
                </a:solidFill>
              </a:rPr>
              <a:t>.</a:t>
            </a:r>
            <a:r>
              <a:rPr lang="zh-CN" altLang="en-US" sz="1600" dirty="0">
                <a:solidFill>
                  <a:srgbClr val="7030A0"/>
                </a:solidFill>
              </a:rPr>
              <a:t>字符串数组会按照逗号加空格的方式转换成字符串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     </a:t>
            </a:r>
            <a:r>
              <a:rPr lang="en-US" altLang="zh-CN" sz="1600" dirty="0">
                <a:solidFill>
                  <a:srgbClr val="7030A0"/>
                </a:solidFill>
              </a:rPr>
              <a:t>3.</a:t>
            </a:r>
            <a:r>
              <a:rPr lang="zh-CN" altLang="en-US" sz="1600" dirty="0">
                <a:solidFill>
                  <a:srgbClr val="7030A0"/>
                </a:solidFill>
              </a:rPr>
              <a:t>日类型会把本地格式转换成日期对象</a:t>
            </a:r>
            <a:endParaRPr lang="zh-CN" altLang="en-US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55726"/>
            <a:ext cx="2570084" cy="26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602512" cy="37703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配置 </a:t>
            </a:r>
            <a:r>
              <a:rPr lang="en-US" altLang="zh-CN" dirty="0">
                <a:solidFill>
                  <a:srgbClr val="7030A0"/>
                </a:solidFill>
              </a:rPr>
              <a:t>Struts2 </a:t>
            </a:r>
            <a:r>
              <a:rPr lang="zh-CN" altLang="en-US" dirty="0">
                <a:solidFill>
                  <a:srgbClr val="7030A0"/>
                </a:solidFill>
              </a:rPr>
              <a:t>的 </a:t>
            </a:r>
            <a:r>
              <a:rPr lang="en-US" altLang="zh-CN" dirty="0">
                <a:solidFill>
                  <a:srgbClr val="7030A0"/>
                </a:solidFill>
              </a:rPr>
              <a:t>Filter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707654"/>
            <a:ext cx="5688910" cy="12155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8389" y="1069342"/>
            <a:ext cx="46085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是基于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过滤器的核心为核心控制器的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框架，所以要在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web.xml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中配置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filter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8388" y="2925923"/>
            <a:ext cx="810614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</a:rPr>
              <a:t>&lt;filter&gt;</a:t>
            </a:r>
          </a:p>
          <a:p>
            <a:pPr lvl="1"/>
            <a:r>
              <a:rPr lang="en-US" altLang="zh-CN" sz="1600" dirty="0">
                <a:solidFill>
                  <a:srgbClr val="7030A0"/>
                </a:solidFill>
              </a:rPr>
              <a:t>&lt;filter-name&gt;struts2&lt;/filter-name&gt;</a:t>
            </a:r>
          </a:p>
          <a:p>
            <a:pPr lvl="1"/>
            <a:r>
              <a:rPr lang="en-US" altLang="zh-CN" sz="1600" dirty="0">
                <a:solidFill>
                  <a:srgbClr val="7030A0"/>
                </a:solidFill>
              </a:rPr>
              <a:t>&lt;filter-class&gt;org.apache.struts2.dispatcher.ng.filter.StrutsPrepareAndExecuteFilter&lt;/filter-class&gt;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&lt;/filter</a:t>
            </a:r>
            <a:r>
              <a:rPr lang="en-US" altLang="zh-CN" sz="1600" dirty="0" smtClean="0">
                <a:solidFill>
                  <a:srgbClr val="7030A0"/>
                </a:solidFill>
              </a:rPr>
              <a:t>&gt;</a:t>
            </a:r>
            <a:endParaRPr lang="zh-CN" altLang="en-US" sz="1600" dirty="0">
              <a:solidFill>
                <a:srgbClr val="7030A0"/>
              </a:solidFill>
            </a:endParaRPr>
          </a:p>
          <a:p>
            <a:r>
              <a:rPr lang="en-US" altLang="zh-CN" sz="1600" dirty="0">
                <a:solidFill>
                  <a:srgbClr val="7030A0"/>
                </a:solidFill>
              </a:rPr>
              <a:t>&lt;filter-mapping&gt;</a:t>
            </a:r>
          </a:p>
          <a:p>
            <a:pPr lvl="1"/>
            <a:r>
              <a:rPr lang="en-US" altLang="zh-CN" sz="1600" dirty="0">
                <a:solidFill>
                  <a:srgbClr val="7030A0"/>
                </a:solidFill>
              </a:rPr>
              <a:t>&lt;filter-name&gt;struts2&lt;/filter-name&gt;</a:t>
            </a:r>
          </a:p>
          <a:p>
            <a:pPr lvl="1"/>
            <a:r>
              <a:rPr lang="en-US" altLang="zh-CN" sz="1600" dirty="0">
                <a:solidFill>
                  <a:srgbClr val="7030A0"/>
                </a:solidFill>
              </a:rPr>
              <a:t>&lt;</a:t>
            </a:r>
            <a:r>
              <a:rPr lang="en-US" altLang="zh-CN" sz="1600" dirty="0" err="1">
                <a:solidFill>
                  <a:srgbClr val="7030A0"/>
                </a:solidFill>
              </a:rPr>
              <a:t>url</a:t>
            </a:r>
            <a:r>
              <a:rPr lang="en-US" altLang="zh-CN" sz="1600" dirty="0">
                <a:solidFill>
                  <a:srgbClr val="7030A0"/>
                </a:solidFill>
              </a:rPr>
              <a:t>-pattern&gt;/*&lt;/</a:t>
            </a:r>
            <a:r>
              <a:rPr lang="en-US" altLang="zh-CN" sz="1600" dirty="0" err="1">
                <a:solidFill>
                  <a:srgbClr val="7030A0"/>
                </a:solidFill>
              </a:rPr>
              <a:t>url</a:t>
            </a:r>
            <a:r>
              <a:rPr lang="en-US" altLang="zh-CN" sz="1600" dirty="0">
                <a:solidFill>
                  <a:srgbClr val="7030A0"/>
                </a:solidFill>
              </a:rPr>
              <a:t>-pattern&gt;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&lt;/filter-mapping&gt;</a:t>
            </a:r>
            <a:endParaRPr lang="zh-CN" altLang="en-US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3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3568" y="915566"/>
            <a:ext cx="824440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第二种方式：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1600" dirty="0">
                <a:solidFill>
                  <a:srgbClr val="7030A0"/>
                </a:solidFill>
              </a:rPr>
              <a:t>属性驱动：有实体类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表单数据的接收都定义在动作类中，所以称为动作类和模型数据写在一起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</a:rPr>
              <a:t>要想封装</a:t>
            </a:r>
            <a:r>
              <a:rPr lang="zh-CN" altLang="en-US" sz="1600" dirty="0">
                <a:solidFill>
                  <a:srgbClr val="7030A0"/>
                </a:solidFill>
              </a:rPr>
              <a:t>成功，需要安装要求书写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此时需要使用</a:t>
            </a:r>
            <a:r>
              <a:rPr lang="en-US" altLang="zh-CN" sz="1600" dirty="0">
                <a:solidFill>
                  <a:srgbClr val="7030A0"/>
                </a:solidFill>
              </a:rPr>
              <a:t>OGNL</a:t>
            </a:r>
            <a:r>
              <a:rPr lang="zh-CN" altLang="en-US" sz="1600" dirty="0">
                <a:solidFill>
                  <a:srgbClr val="7030A0"/>
                </a:solidFill>
              </a:rPr>
              <a:t>表达式来指定表单元素的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zh-CN" altLang="en-US" sz="1600" dirty="0">
                <a:solidFill>
                  <a:srgbClr val="7030A0"/>
                </a:solidFill>
              </a:rPr>
              <a:t>取值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OGNL</a:t>
            </a:r>
            <a:r>
              <a:rPr lang="zh-CN" altLang="en-US" sz="1600" dirty="0">
                <a:solidFill>
                  <a:srgbClr val="7030A0"/>
                </a:solidFill>
              </a:rPr>
              <a:t>表达式全称：</a:t>
            </a:r>
            <a:r>
              <a:rPr lang="en-US" altLang="zh-CN" sz="1600" dirty="0">
                <a:solidFill>
                  <a:srgbClr val="7030A0"/>
                </a:solidFill>
              </a:rPr>
              <a:t>Object Graphic Navigation Language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                                      对象     图          导航         语言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写法：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from</a:t>
            </a:r>
            <a:r>
              <a:rPr lang="zh-CN" altLang="en-US" sz="1600" dirty="0">
                <a:solidFill>
                  <a:srgbClr val="7030A0"/>
                </a:solidFill>
              </a:rPr>
              <a:t>表单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en-US" altLang="zh-CN" sz="1600" dirty="0" smtClean="0">
                <a:solidFill>
                  <a:srgbClr val="7030A0"/>
                </a:solidFill>
              </a:rPr>
              <a:t>=“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user.user</a:t>
            </a:r>
            <a:r>
              <a:rPr lang="en-US" altLang="zh-CN" sz="1600" dirty="0" smtClean="0">
                <a:solidFill>
                  <a:srgbClr val="7030A0"/>
                </a:solidFill>
              </a:rPr>
              <a:t>”  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user</a:t>
            </a:r>
            <a:r>
              <a:rPr lang="zh-CN" altLang="en-US" sz="1600" dirty="0">
                <a:solidFill>
                  <a:srgbClr val="7030A0"/>
                </a:solidFill>
              </a:rPr>
              <a:t>对象名</a:t>
            </a:r>
            <a:r>
              <a:rPr lang="en-US" altLang="zh-CN" sz="1600" dirty="0">
                <a:solidFill>
                  <a:srgbClr val="7030A0"/>
                </a:solidFill>
              </a:rPr>
              <a:t>.get/set</a:t>
            </a:r>
            <a:r>
              <a:rPr lang="zh-CN" altLang="en-US" sz="1600" dirty="0">
                <a:solidFill>
                  <a:srgbClr val="7030A0"/>
                </a:solidFill>
              </a:rPr>
              <a:t>方法后面的名称保持一致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893012"/>
            <a:ext cx="2160240" cy="1511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20" y="3507854"/>
            <a:ext cx="3884861" cy="13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3568" y="915566"/>
            <a:ext cx="8352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第三种方式：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dirty="0">
                <a:solidFill>
                  <a:srgbClr val="7030A0"/>
                </a:solidFill>
              </a:rPr>
              <a:t>       </a:t>
            </a:r>
            <a:r>
              <a:rPr lang="en-US" altLang="zh-CN" sz="1600" dirty="0" smtClean="0">
                <a:solidFill>
                  <a:srgbClr val="7030A0"/>
                </a:solidFill>
              </a:rPr>
              <a:t>  </a:t>
            </a:r>
            <a:r>
              <a:rPr lang="zh-CN" altLang="en-US" sz="1600" dirty="0" smtClean="0">
                <a:solidFill>
                  <a:srgbClr val="7030A0"/>
                </a:solidFill>
              </a:rPr>
              <a:t>模型驱动       这是最常用的方式</a:t>
            </a:r>
            <a:endParaRPr lang="zh-CN" altLang="en-US" sz="1600" dirty="0">
              <a:solidFill>
                <a:srgbClr val="7030A0"/>
              </a:solidFill>
            </a:endParaRP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1.</a:t>
            </a:r>
            <a:r>
              <a:rPr lang="zh-CN" altLang="en-US" sz="1600" dirty="0">
                <a:solidFill>
                  <a:srgbClr val="7030A0"/>
                </a:solidFill>
              </a:rPr>
              <a:t>动作类必须实现</a:t>
            </a:r>
            <a:r>
              <a:rPr lang="en-US" altLang="zh-CN" sz="1600" dirty="0" err="1">
                <a:solidFill>
                  <a:srgbClr val="7030A0"/>
                </a:solidFill>
              </a:rPr>
              <a:t>ModelDriven</a:t>
            </a:r>
            <a:r>
              <a:rPr lang="zh-CN" altLang="en-US" sz="1600" dirty="0">
                <a:solidFill>
                  <a:srgbClr val="7030A0"/>
                </a:solidFill>
              </a:rPr>
              <a:t>接口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2.</a:t>
            </a:r>
            <a:r>
              <a:rPr lang="zh-CN" altLang="en-US" sz="1600" dirty="0">
                <a:solidFill>
                  <a:srgbClr val="7030A0"/>
                </a:solidFill>
              </a:rPr>
              <a:t>动作</a:t>
            </a:r>
            <a:r>
              <a:rPr lang="zh-CN" altLang="en-US" sz="1600" dirty="0" smtClean="0">
                <a:solidFill>
                  <a:srgbClr val="7030A0"/>
                </a:solidFill>
              </a:rPr>
              <a:t>类中需要</a:t>
            </a:r>
            <a:r>
              <a:rPr lang="zh-CN" altLang="en-US" sz="1600" dirty="0">
                <a:solidFill>
                  <a:srgbClr val="7030A0"/>
                </a:solidFill>
              </a:rPr>
              <a:t>定义模型，并且实现实例化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3.</a:t>
            </a:r>
            <a:r>
              <a:rPr lang="zh-CN" altLang="en-US" sz="1600" dirty="0">
                <a:solidFill>
                  <a:srgbClr val="7030A0"/>
                </a:solidFill>
              </a:rPr>
              <a:t>提供接口抽象方法的实现，返回值必须时模型</a:t>
            </a:r>
            <a:r>
              <a:rPr lang="zh-CN" altLang="en-US" sz="1600" dirty="0" smtClean="0">
                <a:solidFill>
                  <a:srgbClr val="7030A0"/>
                </a:solidFill>
              </a:rPr>
              <a:t>对象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endParaRPr lang="en-US" altLang="zh-CN" sz="1600" dirty="0" smtClean="0">
              <a:solidFill>
                <a:srgbClr val="7030A0"/>
              </a:solidFill>
            </a:endParaRP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执行</a:t>
            </a:r>
            <a:r>
              <a:rPr lang="zh-CN" altLang="en-US" sz="1600" dirty="0">
                <a:solidFill>
                  <a:srgbClr val="7030A0"/>
                </a:solidFill>
              </a:rPr>
              <a:t>参数列表，是一个名称为</a:t>
            </a:r>
            <a:r>
              <a:rPr lang="en-US" altLang="zh-CN" sz="1600" dirty="0" err="1">
                <a:solidFill>
                  <a:srgbClr val="7030A0"/>
                </a:solidFill>
              </a:rPr>
              <a:t>params</a:t>
            </a:r>
            <a:r>
              <a:rPr lang="zh-CN" altLang="en-US" sz="1600" dirty="0">
                <a:solidFill>
                  <a:srgbClr val="7030A0"/>
                </a:solidFill>
              </a:rPr>
              <a:t>的拦截器实现的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模型</a:t>
            </a:r>
            <a:r>
              <a:rPr lang="zh-CN" altLang="en-US" sz="1600" dirty="0">
                <a:solidFill>
                  <a:srgbClr val="7030A0"/>
                </a:solidFill>
              </a:rPr>
              <a:t>驱动的实现，除了</a:t>
            </a:r>
            <a:r>
              <a:rPr lang="en-US" altLang="zh-CN" sz="1600" dirty="0" err="1">
                <a:solidFill>
                  <a:srgbClr val="7030A0"/>
                </a:solidFill>
              </a:rPr>
              <a:t>params</a:t>
            </a:r>
            <a:r>
              <a:rPr lang="zh-CN" altLang="en-US" sz="1600" dirty="0">
                <a:solidFill>
                  <a:srgbClr val="7030A0"/>
                </a:solidFill>
              </a:rPr>
              <a:t>拦截器之外，还需要一个叫</a:t>
            </a:r>
            <a:r>
              <a:rPr lang="en-US" altLang="zh-CN" sz="1600" dirty="0" err="1">
                <a:solidFill>
                  <a:srgbClr val="7030A0"/>
                </a:solidFill>
              </a:rPr>
              <a:t>modelDriven</a:t>
            </a:r>
            <a:r>
              <a:rPr lang="zh-CN" altLang="en-US" sz="1600" dirty="0">
                <a:solidFill>
                  <a:srgbClr val="7030A0"/>
                </a:solidFill>
              </a:rPr>
              <a:t>的拦截器配合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封装的规则只有一个，它要去指定位置找属性，找到之后调用</a:t>
            </a:r>
            <a:r>
              <a:rPr lang="en-US" altLang="zh-CN" sz="1600" dirty="0">
                <a:solidFill>
                  <a:srgbClr val="7030A0"/>
                </a:solidFill>
              </a:rPr>
              <a:t>set</a:t>
            </a:r>
            <a:r>
              <a:rPr lang="zh-CN" altLang="en-US" sz="1600" dirty="0">
                <a:solidFill>
                  <a:srgbClr val="7030A0"/>
                </a:solidFill>
              </a:rPr>
              <a:t>方法赋值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5" y="3219822"/>
            <a:ext cx="3016768" cy="1166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219822"/>
            <a:ext cx="4016301" cy="14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15616" y="1131590"/>
            <a:ext cx="62646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参数封装特殊类型：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集合</a:t>
            </a:r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中常见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集合并且提供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get/set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方法，然后在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from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表单中的那么闲集合对象名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[0]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点属性名，存储集合下标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757213"/>
            <a:ext cx="2312407" cy="165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7774"/>
            <a:ext cx="4498637" cy="14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9672" y="1707654"/>
            <a:ext cx="53285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23702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516" y="291569"/>
            <a:ext cx="1914631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6794"/>
            <a:ext cx="6858000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139702"/>
            <a:ext cx="1296144" cy="26631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450" y="2931790"/>
            <a:ext cx="4985792" cy="7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730816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开发者模式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1059582"/>
            <a:ext cx="648072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中的开发者模式 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作用：在配置了开发者模式后，在后面开发过程中更改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文件就用重新启动服务器了，默认时在更改了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文件后时需要重新启动服务器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才有用。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配置：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constant name="</a:t>
            </a:r>
            <a:r>
              <a:rPr lang="en-US" altLang="zh-CN" sz="1600" b="1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struts.devMode</a:t>
            </a:r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 value="true"&gt;&lt;/constant&gt;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67494"/>
            <a:ext cx="2409510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访问后缀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4838700" cy="742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9632" y="1971368"/>
            <a:ext cx="469468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的默认访问后缀为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””,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可以在源码中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RequestUtils.class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84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行中查看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同样我们也可以更改后缀，并不是在源码中更改而是在配置文件中设置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974" y="4371950"/>
            <a:ext cx="79707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&lt;constant name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struts.action.extension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 value="com"&gt;&lt;/constant&gt;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419622"/>
            <a:ext cx="1656184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33692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en-US" altLang="zh-CN" dirty="0">
                <a:solidFill>
                  <a:srgbClr val="7030A0"/>
                </a:solidFill>
              </a:rPr>
              <a:t>package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576" y="843558"/>
            <a:ext cx="8388424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&lt;package name="user" extends="struts-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default“namespace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="/struts"&gt;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 name="user" class="com.znsd.action.UserAction4"&gt;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	&lt;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result name="success"&gt;/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success.jsp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&lt;/result&gt;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&lt;/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&lt;/package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作用：给访问的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进行分包管理，把配置文件按照面向对象的思想来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name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指定包的名称，必须写，并且必须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唯一</a:t>
            </a:r>
            <a:endParaRPr lang="en-US" altLang="zh-CN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extends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指定当前包的父包，子包自动具备父包所定义的配置，我们的包一般都需要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继承         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</a:t>
            </a:r>
            <a:r>
              <a:rPr lang="en-US" altLang="zh-CN" sz="14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defaukt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包该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包在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struts-defaul.xml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文件中定义，如果不继承改包，则不能使用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的核心功能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    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namespace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：当我们指定该属性，访问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就变成了：名称空间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/hello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名称空间的写法：第一个字符必须时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，后面紧跟的字母必须时一个字母，其余内容可以时字母，也可以时数字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列如：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&lt;a 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href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="struts/user"&gt;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点击跳转等第二个页面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&lt;/a&gt; 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名称空间有默认值：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"“</a:t>
            </a:r>
          </a:p>
          <a:p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如果使用的时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struts2-2.5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以上的话还需要在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里加上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&lt;global-allowed-methods&gt;regex:.*&lt;/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global-allowed-methods&gt;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才能使用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290656"/>
            <a:ext cx="5400600" cy="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48980"/>
            <a:ext cx="2671249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action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544" y="915566"/>
            <a:ext cx="813690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&lt;package name="user" extends="struts-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default“namespace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="/struts"&gt;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&lt;action name="user" class="com.znsd.action.UserAction4"&gt;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	&lt;result name="success"&gt;/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success.jsp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&lt;/result&gt;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&lt;/action&gt;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&lt;/package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作用：建立动作名称，动作类和动作方法的对应关系</a:t>
            </a:r>
            <a:endParaRPr lang="en-US" altLang="zh-CN" sz="16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name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指定动作名称，他时唯一的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class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指定动作类的全类名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：指定动作类的方法名称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1" y="3579862"/>
            <a:ext cx="74009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255" y="250504"/>
            <a:ext cx="2597061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result</a:t>
            </a:r>
            <a:r>
              <a:rPr lang="zh-CN" altLang="en-US" dirty="0" smtClean="0">
                <a:solidFill>
                  <a:srgbClr val="7030A0"/>
                </a:solidFill>
              </a:rPr>
              <a:t>标签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592" y="2139702"/>
            <a:ext cx="8064896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作用：用于配置结果视图（结果视图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可以是一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/html,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也可以时一个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name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指定逻辑结构视图，作用就时和动作方法的返回值比较，当一致时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前往配置页面或者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type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指定前往结果视图的方式，以何种方式前往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 type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取值都是来源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struts-default.xml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struts-default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包中定义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类型常用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的结果类型：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dispatcher: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转发（默认值）</a:t>
            </a: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redirect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可以重定向到另一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个类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或者时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重定向到一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sz="14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重定向到另外一个动作动作类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由于自动帮我们拼接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后缀，所以只能重定向到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action)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673751" cy="1098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294138"/>
            <a:ext cx="4608512" cy="6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67494"/>
            <a:ext cx="2597062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result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843558"/>
            <a:ext cx="68407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的区别</a:t>
            </a:r>
            <a:endParaRPr lang="zh-CN" altLang="en-US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9662"/>
            <a:ext cx="5038328" cy="8397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1203598"/>
            <a:ext cx="7488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如果设置了动作类的访问后缀，怎么在访问动作类的时候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需要手动的加上后缀名，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可以自动的加上后缀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800287"/>
            <a:ext cx="5361323" cy="11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1205</Words>
  <Application>Microsoft Office PowerPoint</Application>
  <PresentationFormat>全屏显示(16:9)</PresentationFormat>
  <Paragraphs>135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微软雅黑</vt:lpstr>
      <vt:lpstr>Arial</vt:lpstr>
      <vt:lpstr>宋体</vt:lpstr>
      <vt:lpstr>Calibri</vt:lpstr>
      <vt:lpstr>Office 主题​​</vt:lpstr>
      <vt:lpstr>PowerPoint 演示文稿</vt:lpstr>
      <vt:lpstr>配置 Struts2 的 Filter</vt:lpstr>
      <vt:lpstr>struts.xml 配置</vt:lpstr>
      <vt:lpstr>struts.xml 开发者模式</vt:lpstr>
      <vt:lpstr>struts.xml 访问后缀</vt:lpstr>
      <vt:lpstr>struts.xml package标签</vt:lpstr>
      <vt:lpstr>struts.xml action标签</vt:lpstr>
      <vt:lpstr>struts.xml result标签</vt:lpstr>
      <vt:lpstr>struts.xml result标签</vt:lpstr>
      <vt:lpstr>struts.xml 动作类的三种创建方式</vt:lpstr>
      <vt:lpstr>struts.xml 动作类的三种创建方式</vt:lpstr>
      <vt:lpstr>struts.xml 动作类的三种创建方式</vt:lpstr>
      <vt:lpstr>struts.xml 动作类的三种访问方式</vt:lpstr>
      <vt:lpstr>struts.xml 动作类的三种访问方式</vt:lpstr>
      <vt:lpstr>truts.xml 通配符的高级用法</vt:lpstr>
      <vt:lpstr>struts.xml 动作类的三种访问方式</vt:lpstr>
      <vt:lpstr>获取ServletAPI 的第一种方式</vt:lpstr>
      <vt:lpstr>获取ServletAPI 的第二种方式</vt:lpstr>
      <vt:lpstr>struts.xml 请求参数封装</vt:lpstr>
      <vt:lpstr>struts.xml 请求参数封装</vt:lpstr>
      <vt:lpstr>struts.xml 请求参数封装</vt:lpstr>
      <vt:lpstr>struts.xml 请求参数封装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xt256.com</cp:lastModifiedBy>
  <cp:revision>1008</cp:revision>
  <dcterms:created xsi:type="dcterms:W3CDTF">2015-04-24T01:01:00Z</dcterms:created>
  <dcterms:modified xsi:type="dcterms:W3CDTF">2018-08-16T13:58:13Z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